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6" r:id="rId2"/>
    <p:sldId id="264" r:id="rId3"/>
    <p:sldId id="262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70" r:id="rId12"/>
    <p:sldId id="271" r:id="rId13"/>
    <p:sldId id="272" r:id="rId14"/>
    <p:sldId id="274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7675B08-26B8-4715-8E68-8B862F804770}">
          <p14:sldIdLst>
            <p14:sldId id="266"/>
            <p14:sldId id="264"/>
            <p14:sldId id="262"/>
            <p14:sldId id="267"/>
            <p14:sldId id="268"/>
            <p14:sldId id="269"/>
            <p14:sldId id="258"/>
            <p14:sldId id="259"/>
            <p14:sldId id="260"/>
            <p14:sldId id="261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4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9E4E-982F-4D41-B5B9-E37EC4E738DB}" type="datetimeFigureOut">
              <a:rPr lang="nl-NL" smtClean="0"/>
              <a:t>16-2-2017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4F25-95A8-4350-B227-2690D50A17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1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2519" y="5044637"/>
            <a:ext cx="6781948" cy="513111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62519" y="5617015"/>
            <a:ext cx="7143458" cy="43753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808080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profielkeuze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20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17" y="370947"/>
            <a:ext cx="8335433" cy="71278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101847"/>
            <a:ext cx="8335433" cy="4075116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97000" y="6377537"/>
            <a:ext cx="1176868" cy="365125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1304924" cy="365125"/>
          </a:xfrm>
        </p:spPr>
        <p:txBody>
          <a:bodyPr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Informatieavond profielkeuze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179917" y="1493031"/>
            <a:ext cx="8335962" cy="508529"/>
          </a:xfrm>
        </p:spPr>
        <p:txBody>
          <a:bodyPr/>
          <a:lstStyle>
            <a:lvl1pPr>
              <a:defRPr>
                <a:solidFill>
                  <a:srgbClr val="E50043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65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38" y="378076"/>
            <a:ext cx="8602132" cy="69719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5738" y="2108199"/>
            <a:ext cx="4163485" cy="3403599"/>
          </a:xfrm>
        </p:spPr>
        <p:txBody>
          <a:bodyPr/>
          <a:lstStyle>
            <a:lvl2pPr marL="514350" indent="-514350">
              <a:buClr>
                <a:srgbClr val="808080"/>
              </a:buClr>
              <a:buFont typeface="+mj-lt"/>
              <a:buAutoNum type="arabicPeriod"/>
              <a:defRPr/>
            </a:lvl2pPr>
            <a:lvl3pPr marL="514350" indent="-514350">
              <a:buClr>
                <a:srgbClr val="808080"/>
              </a:buClr>
              <a:buFont typeface="+mj-lt"/>
              <a:buAutoNum type="arabicPeriod"/>
              <a:defRPr/>
            </a:lvl3pPr>
            <a:lvl4pPr marL="514350" indent="-514350">
              <a:buClr>
                <a:srgbClr val="808080"/>
              </a:buClr>
              <a:buFont typeface="+mj-lt"/>
              <a:buAutoNum type="arabicPeriod"/>
              <a:defRPr/>
            </a:lvl4pPr>
            <a:lvl5pPr marL="514350" indent="-514350">
              <a:buClr>
                <a:srgbClr val="808080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4333" y="2108199"/>
            <a:ext cx="4174066" cy="3403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05466" y="6379645"/>
            <a:ext cx="1162050" cy="365125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567516" y="6379645"/>
            <a:ext cx="1208616" cy="365125"/>
          </a:xfrm>
        </p:spPr>
        <p:txBody>
          <a:bodyPr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Informatieavond profielkeuze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185738" y="1499130"/>
            <a:ext cx="8602662" cy="508000"/>
          </a:xfrm>
        </p:spPr>
        <p:txBody>
          <a:bodyPr/>
          <a:lstStyle>
            <a:lvl1pPr>
              <a:defRPr>
                <a:solidFill>
                  <a:srgbClr val="E50043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1593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profielkeuze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54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0867" y="151336"/>
            <a:ext cx="7886700" cy="125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867" y="1574801"/>
            <a:ext cx="8354483" cy="460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18584" y="63415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75984" y="6345781"/>
            <a:ext cx="301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Informatieavond profielkeuze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3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5004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8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8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85766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8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766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8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766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8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rnieuwingvmbo.nl/wp-content/uploads/2013/06/Keuzedeel-Bijzonder-metselwerk.pdf" TargetMode="External"/><Relationship Id="rId13" Type="http://schemas.openxmlformats.org/officeDocument/2006/relationships/hyperlink" Target="http://www.vernieuwingvmbo.nl/wp-content/uploads/2013/06/Keuzedeel-Glaszetten.pdf" TargetMode="External"/><Relationship Id="rId3" Type="http://schemas.openxmlformats.org/officeDocument/2006/relationships/hyperlink" Target="http://www.vernieuwingvmbo.nl/wp-content/uploads/2013/06/Keuzedeel-Schilderen-van-hout-en-steenachtige-ondergronden.pdf" TargetMode="External"/><Relationship Id="rId7" Type="http://schemas.openxmlformats.org/officeDocument/2006/relationships/hyperlink" Target="http://www.vernieuwingvmbo.nl/wp-content/uploads/2013/06/Keuzedeel-Bouwmethoden-en-bouwstijlen.pdf" TargetMode="External"/><Relationship Id="rId12" Type="http://schemas.openxmlformats.org/officeDocument/2006/relationships/hyperlink" Target="http://www.vernieuwingvmbo.nl/wp-content/uploads/2013/06/Keuzedeel-Onderhoud-schilderwerk.pdf" TargetMode="External"/><Relationship Id="rId2" Type="http://schemas.openxmlformats.org/officeDocument/2006/relationships/hyperlink" Target="http://www.vernieuwingvmbo.nl/wp-content/uploads/2013/06/Keuzedeel-Schoonmetselwerk.pdf" TargetMode="External"/><Relationship Id="rId16" Type="http://schemas.openxmlformats.org/officeDocument/2006/relationships/hyperlink" Target="http://www.vernieuwingvmbo.nl/wp-content/uploads/2013/06/Keuzedeel-Terreinafwerk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nieuwingvmbo.nl/wp-content/uploads/2013/06/Keuzedeel-Vloeren.pdf" TargetMode="External"/><Relationship Id="rId11" Type="http://schemas.openxmlformats.org/officeDocument/2006/relationships/hyperlink" Target="http://www.vernieuwingvmbo.nl/wp-content/uploads/2013/06/Keuzedeel-Schilderen-en-spuiten-van-metalen-en-kunststof-ondergronden.pdf" TargetMode="External"/><Relationship Id="rId5" Type="http://schemas.openxmlformats.org/officeDocument/2006/relationships/hyperlink" Target="http://www.vernieuwingvmbo.nl/wp-content/uploads/2013/06/Keuzedeel-Gevelopeningen.pdf" TargetMode="External"/><Relationship Id="rId15" Type="http://schemas.openxmlformats.org/officeDocument/2006/relationships/hyperlink" Target="http://www.vernieuwingvmbo.nl/wp-content/uploads/2013/06/Keuzedeel-Bouw-en-woonrijp-maken.pdf" TargetMode="External"/><Relationship Id="rId10" Type="http://schemas.openxmlformats.org/officeDocument/2006/relationships/hyperlink" Target="http://www.vernieuwingvmbo.nl/wp-content/uploads/2013/06/Keuzedeel-Wandafwerking.pdf" TargetMode="External"/><Relationship Id="rId4" Type="http://schemas.openxmlformats.org/officeDocument/2006/relationships/hyperlink" Target="http://www.vernieuwingvmbo.nl/wp-content/uploads/2013/06/Keuzedeel-Bouwkundig-onderhoud-en-renovatie.pdf" TargetMode="External"/><Relationship Id="rId9" Type="http://schemas.openxmlformats.org/officeDocument/2006/relationships/hyperlink" Target="http://www.vernieuwingvmbo.nl/wp-content/uploads/2013/06/Keuzedeel-Scheidingswanden.pdf" TargetMode="External"/><Relationship Id="rId14" Type="http://schemas.openxmlformats.org/officeDocument/2006/relationships/hyperlink" Target="http://www.vernieuwingvmbo.nl/wp-content/uploads/2013/06/Keuzedeel-Meubelmake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ernieuwingvmbo.nl/bouwen-wonen-en-interieur/" TargetMode="External"/><Relationship Id="rId2" Type="http://schemas.openxmlformats.org/officeDocument/2006/relationships/hyperlink" Target="http://www.bouwtechniek-de-swaef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Profiel: Bouwen, Wonen &amp; Interieur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BWI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23" y="156117"/>
            <a:ext cx="8787158" cy="6328317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0" y="267295"/>
            <a:ext cx="1966595" cy="11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044304" y="5370643"/>
            <a:ext cx="5760720" cy="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/>
          <a:lstStyle/>
          <a:p>
            <a:r>
              <a:rPr lang="nl-NL" u="sng" dirty="0" smtClean="0">
                <a:solidFill>
                  <a:srgbClr val="7030A0"/>
                </a:solidFill>
              </a:rPr>
              <a:t>Keuzevakken:</a:t>
            </a:r>
            <a:r>
              <a:rPr lang="nl-NL" dirty="0" smtClean="0">
                <a:solidFill>
                  <a:srgbClr val="7030A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Schilderen van hout en steen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Schilderen en spuiten van kunststof en metalen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Glas(zetten)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Onderhoud schilderwerk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Wandafwerking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Interieurontwerp en -design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SCHILDEREN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74" y="4555025"/>
            <a:ext cx="1213740" cy="8076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45" y="3897956"/>
            <a:ext cx="1254133" cy="9393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40" y="3519429"/>
            <a:ext cx="1238454" cy="8241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79" y="3001808"/>
            <a:ext cx="1256458" cy="9411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66" y="2510390"/>
            <a:ext cx="1204862" cy="90536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79" y="2082932"/>
            <a:ext cx="1256458" cy="8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/>
          <a:lstStyle/>
          <a:p>
            <a:r>
              <a:rPr lang="nl-NL" dirty="0" smtClean="0"/>
              <a:t>	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In het kort. (en te vinden op de BWI-site voor keuzen)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54849"/>
              </p:ext>
            </p:extLst>
          </p:nvPr>
        </p:nvGraphicFramePr>
        <p:xfrm>
          <a:off x="304626" y="1927902"/>
          <a:ext cx="6592564" cy="4449635"/>
        </p:xfrm>
        <a:graphic>
          <a:graphicData uri="http://schemas.openxmlformats.org/drawingml/2006/table">
            <a:tbl>
              <a:tblPr/>
              <a:tblGrid>
                <a:gridCol w="302846">
                  <a:extLst>
                    <a:ext uri="{9D8B030D-6E8A-4147-A177-3AD203B41FA5}">
                      <a16:colId xmlns:a16="http://schemas.microsoft.com/office/drawing/2014/main" val="289412092"/>
                    </a:ext>
                  </a:extLst>
                </a:gridCol>
                <a:gridCol w="3247765">
                  <a:extLst>
                    <a:ext uri="{9D8B030D-6E8A-4147-A177-3AD203B41FA5}">
                      <a16:colId xmlns:a16="http://schemas.microsoft.com/office/drawing/2014/main" val="607586862"/>
                    </a:ext>
                  </a:extLst>
                </a:gridCol>
                <a:gridCol w="445052">
                  <a:extLst>
                    <a:ext uri="{9D8B030D-6E8A-4147-A177-3AD203B41FA5}">
                      <a16:colId xmlns:a16="http://schemas.microsoft.com/office/drawing/2014/main" val="2307342943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1456539374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3746360874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808662486"/>
                    </a:ext>
                  </a:extLst>
                </a:gridCol>
                <a:gridCol w="68814">
                  <a:extLst>
                    <a:ext uri="{9D8B030D-6E8A-4147-A177-3AD203B41FA5}">
                      <a16:colId xmlns:a16="http://schemas.microsoft.com/office/drawing/2014/main" val="1425820531"/>
                    </a:ext>
                  </a:extLst>
                </a:gridCol>
                <a:gridCol w="415739">
                  <a:extLst>
                    <a:ext uri="{9D8B030D-6E8A-4147-A177-3AD203B41FA5}">
                      <a16:colId xmlns:a16="http://schemas.microsoft.com/office/drawing/2014/main" val="4262000049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2252961625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4208428139"/>
                    </a:ext>
                  </a:extLst>
                </a:gridCol>
                <a:gridCol w="352058">
                  <a:extLst>
                    <a:ext uri="{9D8B030D-6E8A-4147-A177-3AD203B41FA5}">
                      <a16:colId xmlns:a16="http://schemas.microsoft.com/office/drawing/2014/main" val="589146104"/>
                    </a:ext>
                  </a:extLst>
                </a:gridCol>
              </a:tblGrid>
              <a:tr h="32491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vakmanschap (BBL) B en K</a:t>
                      </a:r>
                    </a:p>
                  </a:txBody>
                  <a:tcPr marL="4829" marR="4829" marT="4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doorstroom (BOL) K en G(+)</a:t>
                      </a:r>
                    </a:p>
                  </a:txBody>
                  <a:tcPr marL="4829" marR="4829" marT="4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9929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Profielmodulen: Verplichte onderdelen en EXAMENSTOF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21027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Bouwproces en voorbereiding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606752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Bouwen vanaf de fundering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628090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Hout- en meubelverbindingen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560612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en decoratie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051852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Keuzevakken BWI: Minimaal 4 onderdelen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28928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0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Constructieve aansluitingen en afwerking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32066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 Schoonmetselwerk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673822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 Schilderen van hout en steenachtige ondergronden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18610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0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Interieurbouw, stands en betimmeringen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566525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 Bouwkundig onderhoud en renovatie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559919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 Gevelopeningen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287342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0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Daken en kapconstructies</a:t>
                      </a: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58688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 Vloeren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178175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 Bouwmethoden en bouwstijlen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40770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 Bijzonder metselwerk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574065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 Scheidingswanden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54271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 Wandafwerking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86927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 Schilderen en spuiten metaal en kunststof ondergr.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53019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 Onderhoud schilderwerk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05850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 Glaszetten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24336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 Meubelmaken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988388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 Bouw- en woonrijp maken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626658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 Terreinafwerking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704"/>
                  </a:ext>
                </a:extLst>
              </a:tr>
              <a:tr h="164989">
                <a:tc>
                  <a:txBody>
                    <a:bodyPr/>
                    <a:lstStyle/>
                    <a:p>
                      <a:pPr algn="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29" marR="4829" marT="4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 Interieurontwerp en design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29" marR="4829" marT="4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0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586" y="1833989"/>
            <a:ext cx="8335433" cy="427569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De keuzevakken behoeven niet uit 1 kolom te komen, je mag kiezen uit alle 4 de kolommen.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Als een keuzevak niet ‘populair’ is zou het kunnen zijn dat dit niet gegeven gaat worden.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Als een keuzevak heel erg ‘populair’ is zou het kunnen zijn dat je zal moeten terugvallen op een 2</a:t>
            </a:r>
            <a:r>
              <a:rPr lang="nl-NL" sz="1900" baseline="30000" dirty="0" smtClean="0">
                <a:solidFill>
                  <a:srgbClr val="7030A0"/>
                </a:solidFill>
              </a:rPr>
              <a:t>e</a:t>
            </a:r>
            <a:r>
              <a:rPr lang="nl-NL" sz="1900" dirty="0" smtClean="0">
                <a:solidFill>
                  <a:srgbClr val="7030A0"/>
                </a:solidFill>
              </a:rPr>
              <a:t> keus, of wordt misschien 2 keer gegeven.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Wisselen na deze keuze is niet mogelijk i.v.m. roosterproblemen.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Wil je vakman worden, kies dan de vakken met dezelfde kleur.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Houd er heel goed rekening mee dat je vakken kiest die passen bij jou toekomstbeeld. Nog geen beeld van wat je over 5 jaar aan het doen ben voor je brood? Dan wordt dat wel hoog tijd.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900" dirty="0" smtClean="0">
                <a:solidFill>
                  <a:srgbClr val="7030A0"/>
                </a:solidFill>
              </a:rPr>
              <a:t>De school bepaald de volgorde waarin de vakken aangeboden.</a:t>
            </a:r>
          </a:p>
          <a:p>
            <a:pPr marL="457200" indent="-457200">
              <a:buAutoNum type="arabicPeriod"/>
            </a:pPr>
            <a:endParaRPr lang="nl-NL" sz="2000" dirty="0" smtClean="0"/>
          </a:p>
          <a:p>
            <a:pPr marL="457200" indent="-457200">
              <a:buAutoNum type="arabicPeriod"/>
            </a:pPr>
            <a:endParaRPr 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Spelregels</a:t>
            </a:r>
            <a:r>
              <a:rPr lang="nl-NL" dirty="0"/>
              <a:t>:</a:t>
            </a:r>
            <a:r>
              <a:rPr lang="nl-NL" dirty="0" smtClean="0"/>
              <a:t> (en te vinden op de BWI-site met keuzeformulier)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5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001560"/>
            <a:ext cx="8335433" cy="42756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Hetzelfde kiezen van een vriend(in) / </a:t>
            </a:r>
            <a:r>
              <a:rPr lang="nl-NL" sz="2000" dirty="0" err="1" smtClean="0">
                <a:solidFill>
                  <a:srgbClr val="7030A0"/>
                </a:solidFill>
              </a:rPr>
              <a:t>meerij</a:t>
            </a:r>
            <a:r>
              <a:rPr lang="nl-NL" sz="2000" dirty="0" smtClean="0">
                <a:solidFill>
                  <a:srgbClr val="7030A0"/>
                </a:solidFill>
              </a:rPr>
              <a:t>-maatje</a:t>
            </a:r>
          </a:p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Kiezen bij een docent die jou het meest ligt</a:t>
            </a:r>
          </a:p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Of juist ‘tegen’ een leerkracht kiezen</a:t>
            </a:r>
          </a:p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Kiezen voor de docent die de hoogste cijfers geeft</a:t>
            </a:r>
          </a:p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Kiezen wat ‘erg makkelijk’ zou zijn, (wat vertelt wordt…)</a:t>
            </a:r>
          </a:p>
          <a:p>
            <a:pPr marL="457200" indent="-457200">
              <a:buAutoNum type="arabicPeriod"/>
            </a:pPr>
            <a:r>
              <a:rPr lang="nl-NL" sz="2000" dirty="0" smtClean="0">
                <a:solidFill>
                  <a:srgbClr val="7030A0"/>
                </a:solidFill>
              </a:rPr>
              <a:t>O.b.v. het mooiste / gemakkelijkste rooster kiezen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rgbClr val="7030A0"/>
              </a:solidFill>
            </a:endParaRPr>
          </a:p>
          <a:p>
            <a:endParaRPr lang="nl-NL" sz="2000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nl-NL" sz="2000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Valkuilen: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2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582310"/>
            <a:ext cx="8335433" cy="4275690"/>
          </a:xfrm>
        </p:spPr>
        <p:txBody>
          <a:bodyPr>
            <a:normAutofit/>
          </a:bodyPr>
          <a:lstStyle/>
          <a:p>
            <a:pPr lvl="3"/>
            <a:r>
              <a:rPr lang="nl-NL" sz="2000" u="sng" dirty="0">
                <a:hlinkClick r:id="rId2"/>
              </a:rPr>
              <a:t>http://</a:t>
            </a:r>
            <a:r>
              <a:rPr lang="nl-NL" sz="2000" u="sng" dirty="0" smtClean="0">
                <a:hlinkClick r:id="rId2"/>
              </a:rPr>
              <a:t>www.bouwtechniek-de-swaef.nl</a:t>
            </a:r>
            <a:endParaRPr lang="nl-NL" sz="2000" dirty="0" smtClean="0">
              <a:solidFill>
                <a:srgbClr val="7030A0"/>
              </a:solidFill>
            </a:endParaRPr>
          </a:p>
          <a:p>
            <a:r>
              <a:rPr lang="nl-NL" sz="2000" dirty="0" smtClean="0">
                <a:solidFill>
                  <a:srgbClr val="7030A0"/>
                </a:solidFill>
              </a:rPr>
              <a:t>(Website van de afdeling met cijfers, voorlichting en keuzepage)</a:t>
            </a:r>
            <a:endParaRPr lang="nl-NL" sz="2000" dirty="0">
              <a:solidFill>
                <a:srgbClr val="7030A0"/>
              </a:solidFill>
            </a:endParaRPr>
          </a:p>
          <a:p>
            <a:pPr marL="457200" indent="-457200">
              <a:buAutoNum type="arabicPlain"/>
            </a:pPr>
            <a:endParaRPr lang="nl-NL" sz="2000" dirty="0" smtClean="0">
              <a:solidFill>
                <a:srgbClr val="7030A0"/>
              </a:solidFill>
            </a:endParaRPr>
          </a:p>
          <a:p>
            <a:r>
              <a:rPr lang="nl-NL" sz="2000" dirty="0" smtClean="0">
                <a:solidFill>
                  <a:srgbClr val="7030A0"/>
                </a:solidFill>
                <a:hlinkClick r:id="rId3"/>
              </a:rPr>
              <a:t>http</a:t>
            </a:r>
            <a:r>
              <a:rPr lang="nl-NL" sz="2000" dirty="0">
                <a:solidFill>
                  <a:srgbClr val="7030A0"/>
                </a:solidFill>
                <a:hlinkClick r:id="rId3"/>
              </a:rPr>
              <a:t>://vernieuwingvmbo.nl/bouwen-wonen-en-interieur</a:t>
            </a:r>
            <a:r>
              <a:rPr lang="nl-NL" sz="2000" dirty="0" smtClean="0">
                <a:solidFill>
                  <a:srgbClr val="7030A0"/>
                </a:solidFill>
                <a:hlinkClick r:id="rId3"/>
              </a:rPr>
              <a:t>/</a:t>
            </a:r>
            <a:endParaRPr lang="nl-NL" sz="2000" dirty="0" smtClean="0">
              <a:solidFill>
                <a:srgbClr val="7030A0"/>
              </a:solidFill>
            </a:endParaRPr>
          </a:p>
          <a:p>
            <a:r>
              <a:rPr lang="nl-NL" sz="2000" dirty="0" smtClean="0">
                <a:solidFill>
                  <a:srgbClr val="7030A0"/>
                </a:solidFill>
              </a:rPr>
              <a:t>(Officiële website voor docenten met de lesdoelen)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nl-NL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Websites: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6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Profielen – de opbouw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468410" cy="365125"/>
          </a:xfrm>
        </p:spPr>
        <p:txBody>
          <a:bodyPr/>
          <a:lstStyle/>
          <a:p>
            <a:r>
              <a:rPr lang="nl-NL" dirty="0"/>
              <a:t>Informatieavond profielkeuze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BB &amp; KB					GL &amp; G+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84628" y="2764500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1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778148" y="2764500"/>
            <a:ext cx="1387020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1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84627" y="3306074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2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84627" y="3828963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3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84626" y="4351852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4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778147" y="3313244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2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78147" y="3833431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3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778147" y="4351852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4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042279" y="2764500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1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042278" y="3306074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Module 2</a:t>
            </a:r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1694111" y="2675055"/>
            <a:ext cx="1546523" cy="2111433"/>
          </a:xfrm>
          <a:prstGeom prst="rect">
            <a:avLst/>
          </a:prstGeom>
          <a:noFill/>
          <a:ln w="6350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495388" y="4418720"/>
            <a:ext cx="30590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>
                    <a:lumMod val="50000"/>
                  </a:schemeClr>
                </a:solidFill>
              </a:rPr>
              <a:t>Uitstroomprofiel</a:t>
            </a:r>
            <a:endParaRPr lang="nl-N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84626" y="2184038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 smtClean="0"/>
              <a:t>Profielvak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5042278" y="2184038"/>
            <a:ext cx="1220979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 smtClean="0"/>
              <a:t>Profielvak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1761119" y="2184038"/>
            <a:ext cx="1404049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Keuzevakken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6511663" y="2173802"/>
            <a:ext cx="1404049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Keuzevakken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6495076" y="2764500"/>
            <a:ext cx="1387020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1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6495075" y="3313244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2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6495075" y="3833431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Keuzevak 3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6495075" y="4351852"/>
            <a:ext cx="1387021" cy="369332"/>
          </a:xfrm>
          <a:prstGeom prst="rect">
            <a:avLst/>
          </a:prstGeom>
          <a:solidFill>
            <a:srgbClr val="E5004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(Keuzevak 4)</a:t>
            </a:r>
            <a:endParaRPr lang="nl-NL" dirty="0"/>
          </a:p>
        </p:txBody>
      </p:sp>
      <p:sp>
        <p:nvSpPr>
          <p:cNvPr id="34" name="Rechthoek 33"/>
          <p:cNvSpPr/>
          <p:nvPr/>
        </p:nvSpPr>
        <p:spPr>
          <a:xfrm>
            <a:off x="6415323" y="2675055"/>
            <a:ext cx="1546523" cy="2111433"/>
          </a:xfrm>
          <a:prstGeom prst="rect">
            <a:avLst/>
          </a:prstGeom>
          <a:noFill/>
          <a:ln w="6350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3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5" grpId="0"/>
      <p:bldP spid="26" grpId="0" animBg="1"/>
      <p:bldP spid="27" grpId="0" animBg="1"/>
      <p:bldP spid="29" grpId="0" animBg="1"/>
      <p:bldP spid="31" grpId="0" animBg="1"/>
      <p:bldP spid="28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101848"/>
            <a:ext cx="8335433" cy="30968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7030A0"/>
                </a:solidFill>
              </a:rPr>
              <a:t>Bouwtimmeren</a:t>
            </a:r>
            <a:r>
              <a:rPr lang="nl-NL" dirty="0" smtClean="0">
                <a:solidFill>
                  <a:srgbClr val="7030A0"/>
                </a:solidFill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Metselen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7030A0"/>
                </a:solidFill>
              </a:rPr>
              <a:t>Fijnhout</a:t>
            </a:r>
            <a:endParaRPr lang="nl-NL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Schilderen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Gemengde varianten</a:t>
            </a:r>
          </a:p>
          <a:p>
            <a:pPr marL="2343056" lvl="5" indent="-457200"/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UITSTROOMPROFIELEN (vierde leerjaar)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6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101847"/>
            <a:ext cx="8335433" cy="35592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De mogelijke varianten zijn ook op een andere manier in te delen: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*	‘vakmanschapsroute’ voor vervolg in de 		BBL. (4 </a:t>
            </a:r>
            <a:r>
              <a:rPr lang="nl-NL" dirty="0" err="1" smtClean="0">
                <a:solidFill>
                  <a:srgbClr val="7030A0"/>
                </a:solidFill>
              </a:rPr>
              <a:t>dgn</a:t>
            </a:r>
            <a:r>
              <a:rPr lang="nl-NL" dirty="0" smtClean="0">
                <a:solidFill>
                  <a:srgbClr val="7030A0"/>
                </a:solidFill>
              </a:rPr>
              <a:t> werken en 1 dg naar school).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	</a:t>
            </a:r>
            <a:r>
              <a:rPr lang="nl-NL" sz="2000" dirty="0" smtClean="0">
                <a:solidFill>
                  <a:srgbClr val="7030A0"/>
                </a:solidFill>
              </a:rPr>
              <a:t>Voor de Basis-</a:t>
            </a:r>
            <a:r>
              <a:rPr lang="nl-NL" sz="2000" dirty="0" err="1" smtClean="0">
                <a:solidFill>
                  <a:srgbClr val="7030A0"/>
                </a:solidFill>
              </a:rPr>
              <a:t>lln</a:t>
            </a:r>
            <a:r>
              <a:rPr lang="nl-NL" sz="2000" dirty="0" smtClean="0">
                <a:solidFill>
                  <a:srgbClr val="7030A0"/>
                </a:solidFill>
              </a:rPr>
              <a:t>, maar ook Kader-lln.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*	‘Doorstroomroute’ voor een vervolg in de 		BOL. (5 </a:t>
            </a:r>
            <a:r>
              <a:rPr lang="nl-NL" dirty="0" err="1" smtClean="0">
                <a:solidFill>
                  <a:srgbClr val="7030A0"/>
                </a:solidFill>
              </a:rPr>
              <a:t>dgn</a:t>
            </a:r>
            <a:r>
              <a:rPr lang="nl-NL" dirty="0" smtClean="0">
                <a:solidFill>
                  <a:srgbClr val="7030A0"/>
                </a:solidFill>
              </a:rPr>
              <a:t> naar school).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	</a:t>
            </a:r>
            <a:r>
              <a:rPr lang="nl-NL" sz="2000" dirty="0" smtClean="0">
                <a:solidFill>
                  <a:srgbClr val="7030A0"/>
                </a:solidFill>
              </a:rPr>
              <a:t>Voor de Kader, G en </a:t>
            </a:r>
            <a:r>
              <a:rPr lang="nl-NL" sz="2000" dirty="0" err="1" smtClean="0">
                <a:solidFill>
                  <a:srgbClr val="7030A0"/>
                </a:solidFill>
              </a:rPr>
              <a:t>G+lln</a:t>
            </a:r>
            <a:endParaRPr lang="nl-NL" sz="2000" dirty="0" smtClean="0">
              <a:solidFill>
                <a:srgbClr val="7030A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UITSTROOMPROFIELEN (vierde leerjaar)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7" y="2101847"/>
            <a:ext cx="8335433" cy="35592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Steeds meer worden de vervolgopleidingen van BBL en BOL ook door het </a:t>
            </a:r>
            <a:r>
              <a:rPr lang="nl-NL" dirty="0" err="1" smtClean="0">
                <a:solidFill>
                  <a:srgbClr val="7030A0"/>
                </a:solidFill>
              </a:rPr>
              <a:t>Hoornbeeck</a:t>
            </a:r>
            <a:r>
              <a:rPr lang="nl-NL" dirty="0" smtClean="0">
                <a:solidFill>
                  <a:srgbClr val="7030A0"/>
                </a:solidFill>
              </a:rPr>
              <a:t> College gegeven.</a:t>
            </a:r>
            <a:endParaRPr lang="nl-NL" sz="2000" dirty="0" smtClean="0">
              <a:solidFill>
                <a:srgbClr val="7030A0"/>
              </a:solidFill>
            </a:endParaRPr>
          </a:p>
          <a:p>
            <a:r>
              <a:rPr lang="nl-NL" dirty="0" smtClean="0">
                <a:solidFill>
                  <a:srgbClr val="7030A0"/>
                </a:solidFill>
              </a:rPr>
              <a:t>	Voordeel: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	* wordt gegeven door Wartburg docenten 				in ons gebouw.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	* hierdoor ontstaat een doorlopende leerlijn			zonder (ont)</a:t>
            </a:r>
            <a:r>
              <a:rPr lang="nl-NL" dirty="0" err="1" smtClean="0">
                <a:solidFill>
                  <a:srgbClr val="7030A0"/>
                </a:solidFill>
              </a:rPr>
              <a:t>wennings</a:t>
            </a:r>
            <a:r>
              <a:rPr lang="nl-NL" dirty="0" smtClean="0">
                <a:solidFill>
                  <a:srgbClr val="7030A0"/>
                </a:solidFill>
              </a:rPr>
              <a:t> verschijnselen.</a:t>
            </a:r>
          </a:p>
          <a:p>
            <a:r>
              <a:rPr lang="nl-NL" dirty="0">
                <a:solidFill>
                  <a:srgbClr val="7030A0"/>
                </a:solidFill>
              </a:rPr>
              <a:t>	</a:t>
            </a:r>
            <a:r>
              <a:rPr lang="nl-NL" dirty="0" smtClean="0">
                <a:solidFill>
                  <a:srgbClr val="7030A0"/>
                </a:solidFill>
              </a:rPr>
              <a:t>	* Zelfde lokalen, zelfde docenten, andere 				lesstof, maar van dezelfde uitgevers.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UITSTROOMPROFIELEN (vierde leerjaar)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7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Vergaderen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Tekening lezen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Materiaalstaten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Plannen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Calculeren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ACAD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Bouwstijlen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Zorg voor aansluitingen en details</a:t>
            </a: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In alle keuzevakken BWI komen onderdelen terug: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58" y="4125386"/>
            <a:ext cx="1739041" cy="11572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10" y="3399004"/>
            <a:ext cx="1739041" cy="12548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47" y="3030491"/>
            <a:ext cx="1713279" cy="1211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69" y="2327877"/>
            <a:ext cx="1713280" cy="12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/>
          <a:lstStyle/>
          <a:p>
            <a:r>
              <a:rPr lang="nl-NL" u="sng" dirty="0" smtClean="0">
                <a:solidFill>
                  <a:srgbClr val="7030A0"/>
                </a:solidFill>
              </a:rPr>
              <a:t>Keuzevakken</a:t>
            </a:r>
            <a:endParaRPr lang="nl-NL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Constructieve aansluitingen en afwerking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Bouwkundig onderhoud en renovatie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Gevelopeningen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Dak- en kapconstructies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Vloeren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Scheidingswanden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Bouw- en woonrijp maken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BOUWTIMMEREN: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2" y="5003446"/>
            <a:ext cx="1255728" cy="8356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45" y="4456800"/>
            <a:ext cx="1254133" cy="9393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84" y="4189548"/>
            <a:ext cx="1232522" cy="6319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0" y="3544863"/>
            <a:ext cx="1232522" cy="8172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61" y="2972644"/>
            <a:ext cx="1204966" cy="9025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30" y="2485770"/>
            <a:ext cx="1185541" cy="88801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00" y="1977824"/>
            <a:ext cx="1225741" cy="9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/>
          <a:lstStyle/>
          <a:p>
            <a:r>
              <a:rPr lang="nl-NL" u="sng" dirty="0" smtClean="0">
                <a:solidFill>
                  <a:srgbClr val="7030A0"/>
                </a:solidFill>
              </a:rPr>
              <a:t>Keuzevakken </a:t>
            </a:r>
            <a:r>
              <a:rPr lang="nl-NL" dirty="0" smtClean="0">
                <a:solidFill>
                  <a:srgbClr val="7030A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Constructieve aansluitingen en afwerking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Schoonmetselwerk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Bouwkundig onderhoud en renovatie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Bijzonder metselwerk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Scheidingswanden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Wandafwerking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METSELEN: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35" y="4424250"/>
            <a:ext cx="1254133" cy="9393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51" y="3974200"/>
            <a:ext cx="1254133" cy="9393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45" y="3498110"/>
            <a:ext cx="1189355" cy="8908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61" y="3027145"/>
            <a:ext cx="1185541" cy="8880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24" y="2518051"/>
            <a:ext cx="1205494" cy="90295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46" y="2078662"/>
            <a:ext cx="1225741" cy="9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Bouwen, Wonen &amp; Interieur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16" y="2051703"/>
            <a:ext cx="8335433" cy="4275690"/>
          </a:xfrm>
        </p:spPr>
        <p:txBody>
          <a:bodyPr/>
          <a:lstStyle/>
          <a:p>
            <a:r>
              <a:rPr lang="nl-NL" u="sng" dirty="0" smtClean="0">
                <a:solidFill>
                  <a:srgbClr val="7030A0"/>
                </a:solidFill>
              </a:rPr>
              <a:t>Keuzevakken </a:t>
            </a:r>
            <a:r>
              <a:rPr lang="nl-NL" dirty="0" smtClean="0">
                <a:solidFill>
                  <a:srgbClr val="7030A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Constructieve aansluitingen en afwerking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Interieurbouw, stands en betimmeringen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Gevelopeningen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 smtClean="0">
                <a:solidFill>
                  <a:srgbClr val="7030A0"/>
                </a:solidFill>
              </a:rPr>
              <a:t>Meubelmaken</a:t>
            </a:r>
            <a:endParaRPr lang="nl-NL" sz="2400" dirty="0" smtClean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7030A0"/>
                </a:solidFill>
              </a:rPr>
              <a:t>Interieurontwerp en -design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15-02-2017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73868" y="6377537"/>
            <a:ext cx="2634554" cy="365125"/>
          </a:xfrm>
        </p:spPr>
        <p:txBody>
          <a:bodyPr/>
          <a:lstStyle/>
          <a:p>
            <a:r>
              <a:rPr lang="nl-NL" dirty="0" smtClean="0"/>
              <a:t>Informatieavond profielkeuze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FIJNHOUT: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5" y="4123097"/>
            <a:ext cx="1213740" cy="8076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36" y="3744948"/>
            <a:ext cx="1204966" cy="6770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00" y="3058610"/>
            <a:ext cx="1204966" cy="9025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69" y="2597795"/>
            <a:ext cx="1176185" cy="78412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3" y="2062390"/>
            <a:ext cx="1225741" cy="9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ocatie Swaef" id="{F70BAB62-4255-4AD4-A3B2-1297F4025F6C}" vid="{0C3CB624-CBF0-4329-AB99-5C3D2391B57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Swaef_Presentatie</Template>
  <TotalTime>1311</TotalTime>
  <Words>731</Words>
  <Application>Microsoft Office PowerPoint</Application>
  <PresentationFormat>Diavoorstelling (4:3)</PresentationFormat>
  <Paragraphs>402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Profiel: Bouwen, Wonen &amp; Interieur</vt:lpstr>
      <vt:lpstr>Profielen – de opbouw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  <vt:lpstr>Bouwen, Wonen &amp; Interieur</vt:lpstr>
    </vt:vector>
  </TitlesOfParts>
  <Company>Wartburg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Bouwen, Wonen &amp; Interieur</dc:title>
  <dc:creator>J.J. van Ackooij</dc:creator>
  <cp:lastModifiedBy>H.A. Kortleven</cp:lastModifiedBy>
  <cp:revision>62</cp:revision>
  <dcterms:created xsi:type="dcterms:W3CDTF">2017-01-20T14:07:59Z</dcterms:created>
  <dcterms:modified xsi:type="dcterms:W3CDTF">2017-02-16T08:32:08Z</dcterms:modified>
</cp:coreProperties>
</file>